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93" r:id="rId2"/>
    <p:sldId id="298" r:id="rId3"/>
    <p:sldId id="299" r:id="rId4"/>
    <p:sldId id="305" r:id="rId5"/>
    <p:sldId id="300" r:id="rId6"/>
    <p:sldId id="308" r:id="rId7"/>
    <p:sldId id="313" r:id="rId8"/>
    <p:sldId id="304" r:id="rId9"/>
    <p:sldId id="301" r:id="rId10"/>
    <p:sldId id="309" r:id="rId11"/>
    <p:sldId id="306" r:id="rId12"/>
    <p:sldId id="311" r:id="rId13"/>
    <p:sldId id="312" r:id="rId14"/>
    <p:sldId id="29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01577-6AD6-4E37-B7CC-81B745752DBD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D78D0-BF86-4946-AD60-D4F44E880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24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1462D-2512-44DA-99E2-C110FB4200B5}" type="datetimeFigureOut">
              <a:rPr lang="ru-RU" smtClean="0"/>
              <a:t>01.11.2018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E8B3B-871F-4697-A550-80435CAA1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769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32207-176A-445D-98A0-9658A8A4A28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3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0D61-EE28-41A5-85DA-E069753D40F0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DFD2-0962-4B83-AC27-0F6140B8A7FE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EFDB3-85F2-4253-BFFA-D5C5879FEDF7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15D8-045A-43BE-891C-4386C36E5622}" type="datetime1">
              <a:rPr lang="ru-RU" smtClean="0"/>
              <a:t>01.11.2018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B1565-E7A8-4C85-857A-529B18CC707F}" type="datetime1">
              <a:rPr lang="ru-RU" smtClean="0"/>
              <a:t>01.11.2018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BBC7-4C88-4898-9814-F377DE654D6F}" type="datetime1">
              <a:rPr lang="ru-RU" smtClean="0"/>
              <a:t>01.11.2018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68E-7FAA-4951-A2C8-3099FC493D2D}" type="datetime1">
              <a:rPr lang="ru-RU" smtClean="0"/>
              <a:t>01.11.2018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7AE8-B2FB-4E0C-B1A3-EA76B00962D9}" type="datetime1">
              <a:rPr lang="ru-RU" smtClean="0"/>
              <a:t>01.11.2018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5A767-1AFD-4E1C-81DA-FBEC35A59722}" type="datetime1">
              <a:rPr lang="ru-RU" smtClean="0"/>
              <a:t>01.11.2018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3328B-7150-4886-9B46-508A1D395A25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DDF7-CF42-4A98-A92A-5C477D14D770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B70428A-182C-4569-92F9-EFFD978BF587}" type="datetime1">
              <a:rPr lang="ru-RU" smtClean="0"/>
              <a:t>01.11.2018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semirnyjbank.org/ru/news/press-release/2013/10/30/turkey-and-world-bank-group-reinforce-cooperation-on-improving-islamic-finance-and-the-country-investment-climat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uters.com/article/turkey-economy-fund-idUSI7N1HJ04X" TargetMode="External"/><Relationship Id="rId2" Type="http://schemas.openxmlformats.org/officeDocument/2006/relationships/hyperlink" Target="https://www.dailysabah.com/economy/2017/04/20/islamic-development-bank-plans-to-buy-stake-in-borsa-istanbu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a.com.tr/en/economy/turkey-first-islamic-financial-center-then-global-hub/129309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k-turkey.ru/economics/2018/10/31/ar-turciya-namerena-stat-islamsk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tkbb.org.tr/Documents/Yonetmelikler/Participation-Banks-2017-Sector-Report_ING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9767"/>
            <a:ext cx="7848600" cy="19272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de-DE" sz="1600" dirty="0">
                <a:solidFill>
                  <a:schemeClr val="bg1">
                    <a:lumMod val="65000"/>
                  </a:schemeClr>
                </a:solidFill>
              </a:rPr>
              <a:t>SECTION REPORT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СЕКЦИОННЫЙ ДОКЛАД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568952" cy="2220044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600" b="1" dirty="0" smtClean="0"/>
              <a:t>Практика исламских финансов в Турции:</a:t>
            </a:r>
          </a:p>
          <a:p>
            <a:pPr algn="ctr">
              <a:defRPr/>
            </a:pPr>
            <a:r>
              <a:rPr lang="ru-RU" sz="2600" b="1" dirty="0" smtClean="0"/>
              <a:t>анализ деятельности «</a:t>
            </a:r>
            <a:r>
              <a:rPr lang="en-US" sz="2600" b="1" dirty="0" smtClean="0"/>
              <a:t>participation bank</a:t>
            </a:r>
            <a:r>
              <a:rPr lang="en-US" sz="2600" b="1" dirty="0"/>
              <a:t>s</a:t>
            </a:r>
            <a:r>
              <a:rPr lang="ru-RU" sz="2600" b="1" dirty="0" smtClean="0"/>
              <a:t>»</a:t>
            </a:r>
            <a:endParaRPr lang="en-US" sz="2600" b="1" dirty="0" smtClean="0"/>
          </a:p>
          <a:p>
            <a:pPr algn="ctr">
              <a:defRPr/>
            </a:pPr>
            <a:r>
              <a:rPr lang="ru-RU" sz="2600" b="1" dirty="0" smtClean="0"/>
              <a:t>как банков участия</a:t>
            </a:r>
            <a:endParaRPr lang="ru-RU" sz="2600" b="1" dirty="0" smtClean="0"/>
          </a:p>
          <a:p>
            <a:pPr algn="r">
              <a:defRPr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Секция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«Зарубежная практика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исламских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финансов»</a:t>
            </a:r>
            <a:endParaRPr lang="ru-RU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r">
              <a:defRPr/>
            </a:pPr>
            <a:r>
              <a:rPr lang="ru-RU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 ноября </a:t>
            </a:r>
            <a:r>
              <a:rPr lang="ru-RU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2018 г.</a:t>
            </a:r>
            <a:endParaRPr lang="ru-RU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3" descr="http://bashedu.ru/sites/default/files/uploads/1/image/logobsu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25" y="877999"/>
            <a:ext cx="1368549" cy="1368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364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E5C458-8117-42C7-ABB3-AB0D0972188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>
              <a:cs typeface="Arial" charset="0"/>
            </a:endParaRPr>
          </a:p>
        </p:txBody>
      </p:sp>
      <p:sp>
        <p:nvSpPr>
          <p:cNvPr id="15365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>
                <a:cs typeface="Arial" charset="0"/>
              </a:rPr>
              <a:t>ИНЭФБ БашГУ</a:t>
            </a:r>
            <a:endParaRPr lang="ru-RU" dirty="0">
              <a:cs typeface="Arial" charset="0"/>
            </a:endParaRPr>
          </a:p>
        </p:txBody>
      </p:sp>
      <p:pic>
        <p:nvPicPr>
          <p:cNvPr id="65538" name="Picture 2" descr="http://inefb.ru/images/oformlenie/ikonki/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351" y="877999"/>
            <a:ext cx="4551729" cy="97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 descr="http://www.xn--80aaahnbrbbrjjesbtarxdhady3b5nmb.xn--p1ai/img/BashG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645" y="866414"/>
            <a:ext cx="1255046" cy="13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749741" y="5721052"/>
            <a:ext cx="78549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Абдуллин Алмаз </a:t>
            </a:r>
            <a:r>
              <a:rPr lang="ru-RU" b="1" dirty="0" err="1" smtClean="0"/>
              <a:t>Байрасович</a:t>
            </a:r>
            <a:r>
              <a:rPr lang="ru-RU" b="1" dirty="0" smtClean="0"/>
              <a:t>,</a:t>
            </a:r>
            <a:endParaRPr lang="ru-RU" dirty="0"/>
          </a:p>
          <a:p>
            <a:r>
              <a:rPr lang="en-US" dirty="0" smtClean="0"/>
              <a:t>MBA</a:t>
            </a:r>
            <a:r>
              <a:rPr lang="ru-RU" dirty="0" smtClean="0"/>
              <a:t>, ассистент кафедры финансов и налогообложения ИНЭФБ</a:t>
            </a:r>
            <a:r>
              <a:rPr lang="ru-RU" dirty="0" smtClean="0"/>
              <a:t>,</a:t>
            </a:r>
          </a:p>
          <a:p>
            <a:r>
              <a:rPr lang="ru-RU" dirty="0" smtClean="0"/>
              <a:t>ФГБОУ ВО «Башкирский государственный университет», г. Уфа</a:t>
            </a:r>
          </a:p>
        </p:txBody>
      </p:sp>
    </p:spTree>
    <p:extLst>
      <p:ext uri="{BB962C8B-B14F-4D97-AF65-F5344CB8AC3E}">
        <p14:creationId xmlns:p14="http://schemas.microsoft.com/office/powerpoint/2010/main" val="5866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44500" algn="ctr"/>
            <a:r>
              <a:rPr lang="ru-RU" sz="2400" b="1" dirty="0"/>
              <a:t>Банк участия (</a:t>
            </a:r>
            <a:r>
              <a:rPr lang="en-US" sz="2400" b="1" dirty="0"/>
              <a:t>participation bank) 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9928"/>
            <a:ext cx="8229600" cy="4887424"/>
          </a:xfrm>
        </p:spPr>
        <p:txBody>
          <a:bodyPr>
            <a:normAutofit fontScale="92500" lnSpcReduction="10000"/>
          </a:bodyPr>
          <a:lstStyle/>
          <a:p>
            <a:pPr marL="0" indent="444500" algn="just">
              <a:buNone/>
            </a:pPr>
            <a:r>
              <a:rPr lang="ru-RU" dirty="0" smtClean="0"/>
              <a:t>«Банк </a:t>
            </a:r>
            <a:r>
              <a:rPr lang="ru-RU" dirty="0"/>
              <a:t>участия (</a:t>
            </a:r>
            <a:r>
              <a:rPr lang="ru-RU" dirty="0" err="1"/>
              <a:t>participation</a:t>
            </a:r>
            <a:r>
              <a:rPr lang="ru-RU" dirty="0"/>
              <a:t> </a:t>
            </a:r>
            <a:r>
              <a:rPr lang="ru-RU" dirty="0" err="1"/>
              <a:t>bank</a:t>
            </a:r>
            <a:r>
              <a:rPr lang="ru-RU" dirty="0"/>
              <a:t>) - это уникальная схема для светской Турции, законодательство которой не приемлет каких-либо религиозных атрибутов в текстах и термин «исламский банк» не может быть использован в законе. Банки участия соответствуют исламским стандартам IFSB и AAOIFI, применяемым к полноценным исламским банкам, они также имеют внешний и внутренний шариатский экспертный </a:t>
            </a:r>
            <a:r>
              <a:rPr lang="ru-RU" dirty="0" smtClean="0"/>
              <a:t>совет.</a:t>
            </a:r>
          </a:p>
          <a:p>
            <a:pPr marL="0" indent="444500" algn="just">
              <a:buNone/>
            </a:pPr>
            <a:r>
              <a:rPr lang="ru-RU" dirty="0" smtClean="0"/>
              <a:t>Светская </a:t>
            </a:r>
            <a:r>
              <a:rPr lang="ru-RU" dirty="0"/>
              <a:t>Турция пошла по пути изменения законодательства. В 2011 г. был принят закон о налоговом нейтралитете. На следующий год был принят закон, позволяющий банкам участия функционировать на законной основе</a:t>
            </a:r>
            <a:r>
              <a:rPr lang="ru-RU" dirty="0" smtClean="0"/>
              <a:t>».</a:t>
            </a:r>
          </a:p>
          <a:p>
            <a:pPr marL="0" indent="444500" algn="just">
              <a:buNone/>
            </a:pPr>
            <a:r>
              <a:rPr lang="ru-RU" sz="1700" b="1" dirty="0" smtClean="0"/>
              <a:t>Источник</a:t>
            </a:r>
            <a:r>
              <a:rPr lang="ru-RU" sz="1700" b="1" dirty="0"/>
              <a:t>: </a:t>
            </a:r>
            <a:r>
              <a:rPr lang="ru-RU" sz="1700" i="1" dirty="0" err="1"/>
              <a:t>Габбасов</a:t>
            </a:r>
            <a:r>
              <a:rPr lang="ru-RU" sz="1700" i="1" dirty="0"/>
              <a:t> Р.Р., </a:t>
            </a:r>
            <a:r>
              <a:rPr lang="ru-RU" sz="1700" i="1" dirty="0" err="1"/>
              <a:t>Вахитов</a:t>
            </a:r>
            <a:r>
              <a:rPr lang="ru-RU" sz="1700" i="1" dirty="0"/>
              <a:t> </a:t>
            </a:r>
            <a:r>
              <a:rPr lang="ru-RU" sz="1700" i="1" dirty="0" smtClean="0"/>
              <a:t>Г.З. </a:t>
            </a:r>
            <a:r>
              <a:rPr lang="ru-RU" sz="1700" dirty="0" smtClean="0"/>
              <a:t>Модели исламского банкинга и их использование в России // Банковское дело. 2014. №8. С. 32-36.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09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Турция и Всемирный банк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	В </a:t>
            </a:r>
            <a:r>
              <a:rPr lang="ru-RU" dirty="0"/>
              <a:t>2013 году </a:t>
            </a:r>
            <a:r>
              <a:rPr lang="ru-RU" dirty="0" smtClean="0"/>
              <a:t>в Турции открылся</a:t>
            </a:r>
            <a:r>
              <a:rPr lang="ru-RU" dirty="0"/>
              <a:t> Глобальный центр исламских </a:t>
            </a:r>
            <a:r>
              <a:rPr lang="ru-RU" dirty="0" smtClean="0"/>
              <a:t>финансов, который был призван </a:t>
            </a:r>
            <a:r>
              <a:rPr lang="ru-RU" dirty="0"/>
              <a:t>стать центром знаний для развития исламских финансов в мировом масштабе, проведения исследований и обучения, а также предоставления технического содействия </a:t>
            </a:r>
            <a:r>
              <a:rPr lang="ru-RU" dirty="0" smtClean="0"/>
              <a:t>и консультационных </a:t>
            </a:r>
            <a:r>
              <a:rPr lang="ru-RU" dirty="0"/>
              <a:t>услуг странам-клиентам Группы Всемирного банка, заинтересованным в развитии исламских финансовых институтов и рынков.</a:t>
            </a:r>
            <a:endParaRPr lang="ru-RU" dirty="0"/>
          </a:p>
          <a:p>
            <a:pPr marL="0" indent="0" algn="just">
              <a:buNone/>
            </a:pPr>
            <a:endParaRPr lang="ru-RU" b="1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1700" b="1" dirty="0" smtClean="0"/>
              <a:t>Источник</a:t>
            </a:r>
            <a:r>
              <a:rPr lang="ru-RU" sz="1700" b="1" dirty="0"/>
              <a:t>: </a:t>
            </a:r>
            <a:r>
              <a:rPr lang="ru-RU" sz="1700" i="1" dirty="0"/>
              <a:t>Турция и Всемирный банк укрепляют сотрудничество в сфере развития исламских финансов и улучшения инвестиционного климата в </a:t>
            </a:r>
            <a:r>
              <a:rPr lang="ru-RU" sz="1700" i="1" dirty="0" smtClean="0"/>
              <a:t>стране</a:t>
            </a:r>
            <a:r>
              <a:rPr lang="ru-RU" sz="1700" dirty="0" smtClean="0"/>
              <a:t>. – </a:t>
            </a:r>
            <a:r>
              <a:rPr lang="en-US" sz="1700" dirty="0" smtClean="0"/>
              <a:t>URL:</a:t>
            </a:r>
            <a:r>
              <a:rPr lang="ru-RU" sz="1700" dirty="0" smtClean="0"/>
              <a:t> </a:t>
            </a:r>
            <a:r>
              <a:rPr lang="en-US" sz="1700" dirty="0">
                <a:hlinkClick r:id="rId2"/>
              </a:rPr>
              <a:t>http://</a:t>
            </a:r>
            <a:r>
              <a:rPr lang="en-US" sz="1700" dirty="0" smtClean="0">
                <a:hlinkClick r:id="rId2"/>
              </a:rPr>
              <a:t>www.vsemirnyjbank.org/ru/news/press-release/2013/10/30/turkey-and-world-bank-group-reinforce-cooperation-on-improving-islamic-finance-and-the-country-investment-climate</a:t>
            </a:r>
            <a:endParaRPr lang="ru-RU" sz="1700" dirty="0" smtClean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33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Турция и Исламский </a:t>
            </a:r>
            <a:r>
              <a:rPr lang="ru-RU" sz="2400" b="1" dirty="0"/>
              <a:t>банк развития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7260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3800" dirty="0" smtClean="0"/>
              <a:t>В 2017 г. Исламский банк развития (</a:t>
            </a:r>
            <a:r>
              <a:rPr lang="en-US" sz="3800" dirty="0" smtClean="0"/>
              <a:t>IDB)</a:t>
            </a:r>
            <a:r>
              <a:rPr lang="ru-RU" sz="3800" dirty="0"/>
              <a:t> </a:t>
            </a:r>
            <a:r>
              <a:rPr lang="ru-RU" sz="3800" dirty="0" smtClean="0"/>
              <a:t>рассматривал </a:t>
            </a:r>
            <a:r>
              <a:rPr lang="ru-RU" sz="3800" dirty="0"/>
              <a:t>возможность покупки не менее 10 </a:t>
            </a:r>
            <a:r>
              <a:rPr lang="ru-RU" sz="3800" dirty="0" smtClean="0"/>
              <a:t>% акций </a:t>
            </a:r>
            <a:r>
              <a:rPr lang="ru-RU" sz="3800" dirty="0"/>
              <a:t>на базовом фондовом рынке Турции BIST, </a:t>
            </a:r>
            <a:r>
              <a:rPr lang="ru-RU" sz="3800" dirty="0" smtClean="0"/>
              <a:t>в </a:t>
            </a:r>
            <a:r>
              <a:rPr lang="ru-RU" sz="3800" dirty="0"/>
              <a:t>рамках более широких усилий по развитию исламского финансирования в </a:t>
            </a:r>
            <a:r>
              <a:rPr lang="ru-RU" sz="3800" dirty="0" smtClean="0"/>
              <a:t>Турции.</a:t>
            </a:r>
          </a:p>
          <a:p>
            <a:pPr marL="0" indent="0" algn="just">
              <a:buNone/>
            </a:pPr>
            <a:r>
              <a:rPr lang="ru-RU" sz="3800" dirty="0"/>
              <a:t>	 Инвестиции в акционерный капитал </a:t>
            </a:r>
            <a:r>
              <a:rPr lang="ru-RU" sz="3800" dirty="0" smtClean="0"/>
              <a:t>это редкое явление </a:t>
            </a:r>
            <a:r>
              <a:rPr lang="ru-RU" sz="3800" dirty="0"/>
              <a:t>для </a:t>
            </a:r>
            <a:r>
              <a:rPr lang="ru-RU" sz="3800" dirty="0" smtClean="0"/>
              <a:t>ИБР, имеющего рейтинг «ААА».</a:t>
            </a:r>
          </a:p>
          <a:p>
            <a:pPr marL="0" indent="0" algn="just">
              <a:buNone/>
            </a:pPr>
            <a:r>
              <a:rPr lang="ru-RU" sz="3800" dirty="0"/>
              <a:t>	</a:t>
            </a:r>
            <a:r>
              <a:rPr lang="ru-RU" sz="3800" dirty="0" smtClean="0"/>
              <a:t>Исламский </a:t>
            </a:r>
            <a:r>
              <a:rPr lang="ru-RU" sz="3800" dirty="0"/>
              <a:t>банк развития </a:t>
            </a:r>
            <a:r>
              <a:rPr lang="ru-RU" sz="3800" dirty="0" smtClean="0"/>
              <a:t>фокусируется </a:t>
            </a:r>
            <a:r>
              <a:rPr lang="ru-RU" sz="3800" dirty="0"/>
              <a:t>главным образом на расширении торгового финансирования и грантов в своих 57 странах-членах, но Турция рассматривается как ключевой рынок для расширения охвата исламского финансирования</a:t>
            </a:r>
            <a:r>
              <a:rPr lang="ru-RU" sz="3800" dirty="0" smtClean="0"/>
              <a:t>.</a:t>
            </a:r>
          </a:p>
          <a:p>
            <a:pPr marL="0" indent="0" algn="just">
              <a:buNone/>
            </a:pPr>
            <a:r>
              <a:rPr lang="ru-RU" sz="3800" dirty="0" smtClean="0"/>
              <a:t>	В мае 2017 года глава </a:t>
            </a:r>
            <a:r>
              <a:rPr lang="ru-RU" sz="3800" dirty="0"/>
              <a:t>турецкого фонда благосостояния заявил о подписании </a:t>
            </a:r>
            <a:r>
              <a:rPr lang="ru-RU" sz="3800" dirty="0" smtClean="0"/>
              <a:t>соглашения с ИБР об </a:t>
            </a:r>
            <a:r>
              <a:rPr lang="ru-RU" sz="3800" dirty="0"/>
              <a:t>исламской </a:t>
            </a:r>
            <a:r>
              <a:rPr lang="ru-RU" sz="3800" dirty="0" smtClean="0"/>
              <a:t>ипотеке.</a:t>
            </a:r>
          </a:p>
          <a:p>
            <a:pPr marL="0" indent="0" algn="just">
              <a:buNone/>
            </a:pPr>
            <a:endParaRPr lang="ru-RU" sz="3800" dirty="0" smtClean="0"/>
          </a:p>
          <a:p>
            <a:pPr marL="0" indent="0" algn="just">
              <a:buClr>
                <a:srgbClr val="31B6FD"/>
              </a:buClr>
              <a:buNone/>
            </a:pPr>
            <a:r>
              <a:rPr lang="ru-RU" sz="2900" b="1" dirty="0" smtClean="0">
                <a:solidFill>
                  <a:prstClr val="black"/>
                </a:solidFill>
              </a:rPr>
              <a:t>Источник</a:t>
            </a:r>
            <a:r>
              <a:rPr lang="ru-RU" sz="2900" b="1" dirty="0">
                <a:solidFill>
                  <a:prstClr val="black"/>
                </a:solidFill>
              </a:rPr>
              <a:t>: </a:t>
            </a:r>
            <a:r>
              <a:rPr lang="en-US" sz="2900" dirty="0"/>
              <a:t>Islamic Development Bank plans to buy stake in </a:t>
            </a:r>
            <a:r>
              <a:rPr lang="en-US" sz="2900" dirty="0" err="1"/>
              <a:t>Borsa</a:t>
            </a:r>
            <a:r>
              <a:rPr lang="en-US" sz="2900" dirty="0"/>
              <a:t> </a:t>
            </a:r>
            <a:r>
              <a:rPr lang="en-US" sz="2900" dirty="0" smtClean="0"/>
              <a:t>Istanbul</a:t>
            </a:r>
            <a:r>
              <a:rPr lang="ru-RU" sz="2900" dirty="0" smtClean="0">
                <a:solidFill>
                  <a:prstClr val="black"/>
                </a:solidFill>
              </a:rPr>
              <a:t>. </a:t>
            </a:r>
            <a:r>
              <a:rPr lang="ru-RU" sz="2900" dirty="0">
                <a:solidFill>
                  <a:prstClr val="black"/>
                </a:solidFill>
              </a:rPr>
              <a:t>– </a:t>
            </a:r>
            <a:r>
              <a:rPr lang="en-US" sz="2900" dirty="0">
                <a:solidFill>
                  <a:prstClr val="black"/>
                </a:solidFill>
              </a:rPr>
              <a:t>URL:</a:t>
            </a:r>
            <a:r>
              <a:rPr lang="ru-RU" sz="2900" dirty="0">
                <a:solidFill>
                  <a:prstClr val="black"/>
                </a:solidFill>
              </a:rPr>
              <a:t> </a:t>
            </a:r>
            <a:r>
              <a:rPr lang="en-US" sz="2900" dirty="0">
                <a:solidFill>
                  <a:prstClr val="black"/>
                </a:solidFill>
                <a:hlinkClick r:id="rId2"/>
              </a:rPr>
              <a:t>https://</a:t>
            </a:r>
            <a:r>
              <a:rPr lang="en-US" sz="2900" dirty="0" smtClean="0">
                <a:solidFill>
                  <a:prstClr val="black"/>
                </a:solidFill>
                <a:hlinkClick r:id="rId2"/>
              </a:rPr>
              <a:t>www.dailysabah.com/economy/2017/04/20/islamic-development-bank-plans-to-buy-stake-in-borsa-istanbul</a:t>
            </a:r>
            <a:endParaRPr lang="ru-RU" sz="2900" dirty="0" smtClean="0">
              <a:solidFill>
                <a:prstClr val="black"/>
              </a:solidFill>
            </a:endParaRPr>
          </a:p>
          <a:p>
            <a:pPr marL="0" indent="0" algn="just">
              <a:buClr>
                <a:srgbClr val="31B6FD"/>
              </a:buClr>
              <a:buNone/>
            </a:pPr>
            <a:r>
              <a:rPr lang="en-US" sz="2900" dirty="0"/>
              <a:t>Turkish wealth fund head says signed Islamic mortgage deal with </a:t>
            </a:r>
            <a:r>
              <a:rPr lang="en-US" sz="2900" dirty="0" smtClean="0"/>
              <a:t>IDB</a:t>
            </a:r>
            <a:r>
              <a:rPr lang="ru-RU" sz="2900" dirty="0" smtClean="0"/>
              <a:t>.</a:t>
            </a:r>
            <a:r>
              <a:rPr lang="ru-RU" sz="2900" dirty="0">
                <a:solidFill>
                  <a:prstClr val="black"/>
                </a:solidFill>
              </a:rPr>
              <a:t> – </a:t>
            </a:r>
            <a:r>
              <a:rPr lang="en-US" sz="2900" dirty="0">
                <a:solidFill>
                  <a:prstClr val="black"/>
                </a:solidFill>
              </a:rPr>
              <a:t>URL:</a:t>
            </a:r>
            <a:r>
              <a:rPr lang="ru-RU" sz="2900" dirty="0">
                <a:solidFill>
                  <a:prstClr val="black"/>
                </a:solidFill>
              </a:rPr>
              <a:t> </a:t>
            </a:r>
            <a:r>
              <a:rPr lang="en-US" sz="2900" dirty="0">
                <a:solidFill>
                  <a:prstClr val="black"/>
                </a:solidFill>
                <a:hlinkClick r:id="rId3"/>
              </a:rPr>
              <a:t>https://</a:t>
            </a:r>
            <a:r>
              <a:rPr lang="en-US" sz="2900" dirty="0" smtClean="0">
                <a:solidFill>
                  <a:prstClr val="black"/>
                </a:solidFill>
                <a:hlinkClick r:id="rId3"/>
              </a:rPr>
              <a:t>www.reuters.com/article/turkey-economy-fund-idUSI7N1HJ04X</a:t>
            </a:r>
            <a:endParaRPr lang="en-US" sz="29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7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Турция: сначала исламский финансовый </a:t>
            </a:r>
            <a:r>
              <a:rPr lang="ru-RU" sz="2400" b="1" dirty="0" smtClean="0"/>
              <a:t>центр,</a:t>
            </a:r>
            <a:br>
              <a:rPr lang="ru-RU" sz="2400" b="1" dirty="0" smtClean="0"/>
            </a:br>
            <a:r>
              <a:rPr lang="ru-RU" sz="2400" b="1" dirty="0" smtClean="0"/>
              <a:t>затем </a:t>
            </a:r>
            <a:r>
              <a:rPr lang="ru-RU" sz="2400" b="1" dirty="0"/>
              <a:t>глобальный </a:t>
            </a:r>
            <a:r>
              <a:rPr lang="ru-RU" sz="2400" b="1" dirty="0" err="1" smtClean="0"/>
              <a:t>хаб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200" dirty="0" smtClean="0"/>
              <a:t>	По планам Турции, доля «банков участия» на </a:t>
            </a:r>
            <a:r>
              <a:rPr lang="ru-RU" sz="2200" dirty="0"/>
              <a:t>рынке должна вырасти до 15% к 2025 </a:t>
            </a:r>
            <a:r>
              <a:rPr lang="ru-RU" sz="2200" dirty="0" smtClean="0"/>
              <a:t>году, </a:t>
            </a:r>
            <a:r>
              <a:rPr lang="ru-RU" sz="2000" dirty="0" smtClean="0"/>
              <a:t>по </a:t>
            </a:r>
            <a:r>
              <a:rPr lang="ru-RU" sz="2000" dirty="0"/>
              <a:t>сравнению с 5% в настоящее время. Турецкие </a:t>
            </a:r>
            <a:r>
              <a:rPr lang="ru-RU" sz="2000" dirty="0" smtClean="0"/>
              <a:t>«банки участия» владеют </a:t>
            </a:r>
            <a:r>
              <a:rPr lang="ru-RU" sz="2000" dirty="0"/>
              <a:t>активами на общую сумму около 45 млрд долларов США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	В </a:t>
            </a:r>
            <a:r>
              <a:rPr lang="ru-RU" sz="2000" dirty="0"/>
              <a:t>пяти </a:t>
            </a:r>
            <a:r>
              <a:rPr lang="ru-RU" sz="2000" dirty="0" smtClean="0"/>
              <a:t>«банках участия» </a:t>
            </a:r>
            <a:r>
              <a:rPr lang="ru-RU" sz="2000" dirty="0"/>
              <a:t>Турции насчитывается более 1 тыс. внутренних и международных отделений и работают свыше 15 тыс. человек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	</a:t>
            </a:r>
          </a:p>
          <a:p>
            <a:pPr marL="2508250" indent="0" algn="just">
              <a:buNone/>
            </a:pPr>
            <a:r>
              <a:rPr lang="ru-RU" sz="2000" b="1" i="1" dirty="0" smtClean="0"/>
              <a:t>Икрам </a:t>
            </a:r>
            <a:r>
              <a:rPr lang="ru-RU" sz="2000" b="1" i="1" dirty="0" err="1" smtClean="0"/>
              <a:t>Гокташ</a:t>
            </a:r>
            <a:r>
              <a:rPr lang="ru-RU" sz="2000" b="1" i="1" dirty="0" smtClean="0"/>
              <a:t> (</a:t>
            </a:r>
            <a:r>
              <a:rPr lang="en-US" sz="2000" b="1" i="1" dirty="0" err="1"/>
              <a:t>İkram</a:t>
            </a:r>
            <a:r>
              <a:rPr lang="en-US" sz="2000" b="1" i="1" dirty="0"/>
              <a:t> </a:t>
            </a:r>
            <a:r>
              <a:rPr lang="en-US" sz="2000" b="1" i="1" dirty="0" err="1" smtClean="0"/>
              <a:t>Göktaş</a:t>
            </a:r>
            <a:r>
              <a:rPr lang="ru-RU" sz="2000" b="1" i="1" dirty="0"/>
              <a:t>)</a:t>
            </a:r>
            <a:r>
              <a:rPr lang="ru-RU" sz="2000" b="1" i="1" dirty="0" smtClean="0"/>
              <a:t>, </a:t>
            </a:r>
            <a:r>
              <a:rPr lang="ru-RU" sz="2000" dirty="0" smtClean="0"/>
              <a:t>глава </a:t>
            </a:r>
            <a:r>
              <a:rPr lang="ru-RU" sz="2000" dirty="0"/>
              <a:t>государственного </a:t>
            </a:r>
            <a:r>
              <a:rPr lang="ru-RU" sz="2000" dirty="0" smtClean="0"/>
              <a:t>«банка участия» </a:t>
            </a:r>
            <a:r>
              <a:rPr lang="ru-RU" sz="2000" dirty="0" err="1"/>
              <a:t>Vakif</a:t>
            </a:r>
            <a:r>
              <a:rPr lang="ru-RU" sz="2000" dirty="0"/>
              <a:t> </a:t>
            </a:r>
            <a:r>
              <a:rPr lang="ru-RU" sz="2000" dirty="0" err="1" smtClean="0"/>
              <a:t>Katilim</a:t>
            </a:r>
            <a:r>
              <a:rPr lang="ru-RU" sz="2000" dirty="0" smtClean="0"/>
              <a:t>:</a:t>
            </a:r>
          </a:p>
          <a:p>
            <a:pPr marL="2508250" indent="0" algn="just">
              <a:buNone/>
            </a:pPr>
            <a:r>
              <a:rPr lang="ru-RU" sz="2000" i="1" dirty="0" smtClean="0"/>
              <a:t>		«Мы </a:t>
            </a:r>
            <a:r>
              <a:rPr lang="ru-RU" sz="2000" i="1" dirty="0"/>
              <a:t>быстро продвигаемся к тому, чтобы стать исламским финансовым центром, предпринимая необходимые шаги с точки зрения человеческих ресурсов и диверсификации </a:t>
            </a:r>
            <a:r>
              <a:rPr lang="ru-RU" sz="2000" i="1" dirty="0" smtClean="0"/>
              <a:t>продукции».</a:t>
            </a:r>
          </a:p>
          <a:p>
            <a:pPr marL="0" indent="0" algn="just">
              <a:buNone/>
            </a:pPr>
            <a:r>
              <a:rPr lang="ru-RU" sz="2200" dirty="0" smtClean="0"/>
              <a:t>	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1600" b="1" dirty="0"/>
              <a:t>Источник: </a:t>
            </a:r>
            <a:r>
              <a:rPr lang="en-US" sz="1600" dirty="0"/>
              <a:t>Turkey: First Islamic financial center, then global </a:t>
            </a:r>
            <a:r>
              <a:rPr lang="en-US" sz="1600" dirty="0" smtClean="0"/>
              <a:t>hub</a:t>
            </a:r>
            <a:r>
              <a:rPr lang="ru-RU" sz="1600" dirty="0" smtClean="0"/>
              <a:t>. </a:t>
            </a:r>
            <a:r>
              <a:rPr lang="ru-RU" sz="1600" dirty="0"/>
              <a:t>– </a:t>
            </a:r>
            <a:r>
              <a:rPr lang="en-US" sz="1600" dirty="0"/>
              <a:t>URL:</a:t>
            </a:r>
            <a:r>
              <a:rPr lang="ru-RU" sz="1600" dirty="0"/>
              <a:t> </a:t>
            </a:r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www.aa.com.tr/en/economy/turkey-first-islamic-financial-center-then-global-hub/1293097</a:t>
            </a:r>
            <a:endParaRPr lang="ru-RU" sz="1600" dirty="0"/>
          </a:p>
          <a:p>
            <a:pPr marL="0" indent="0" algn="just">
              <a:buNone/>
            </a:pP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30" name="Picture 6" descr="https://katilimdunyasi.com/wp-content/uploads/2018/05/ikram-g%C3%B6kta%C5%9F-20180905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2184177" cy="1604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273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Турция: сначала исламский финансовый </a:t>
            </a:r>
            <a:r>
              <a:rPr lang="ru-RU" sz="2400" b="1" dirty="0" smtClean="0"/>
              <a:t>центр,</a:t>
            </a:r>
            <a:br>
              <a:rPr lang="ru-RU" sz="2400" b="1" dirty="0" smtClean="0"/>
            </a:br>
            <a:r>
              <a:rPr lang="ru-RU" sz="2400" b="1" dirty="0" smtClean="0"/>
              <a:t>затем </a:t>
            </a:r>
            <a:r>
              <a:rPr lang="ru-RU" sz="2400" b="1" dirty="0"/>
              <a:t>глобальный </a:t>
            </a:r>
            <a:r>
              <a:rPr lang="ru-RU" sz="2400" b="1" dirty="0" err="1" smtClean="0"/>
              <a:t>хаб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sz="2000" dirty="0" smtClean="0"/>
              <a:t>	По </a:t>
            </a:r>
            <a:r>
              <a:rPr lang="ru-RU" sz="2000" dirty="0"/>
              <a:t>словам </a:t>
            </a:r>
            <a:r>
              <a:rPr lang="ru-RU" sz="2000" dirty="0" err="1"/>
              <a:t>Икрама</a:t>
            </a:r>
            <a:r>
              <a:rPr lang="ru-RU" sz="2000" dirty="0"/>
              <a:t> </a:t>
            </a:r>
            <a:r>
              <a:rPr lang="ru-RU" sz="2000" dirty="0" err="1"/>
              <a:t>Гокташа</a:t>
            </a:r>
            <a:r>
              <a:rPr lang="ru-RU" sz="2000" dirty="0"/>
              <a:t>, </a:t>
            </a:r>
            <a:r>
              <a:rPr lang="ru-RU" sz="2000" dirty="0"/>
              <a:t>в </a:t>
            </a:r>
            <a:r>
              <a:rPr lang="ru-RU" sz="2000" dirty="0"/>
              <a:t>Турции, как и во всех странах мира, быстро развиваются банки, приносящие прибыль, а не выплачивающие проценты по сбережениям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000" dirty="0" smtClean="0"/>
              <a:t>	</a:t>
            </a:r>
            <a:r>
              <a:rPr lang="ru-RU" sz="2000" dirty="0"/>
              <a:t> </a:t>
            </a:r>
            <a:r>
              <a:rPr lang="ru-RU" sz="2000" dirty="0" err="1"/>
              <a:t>Vakif</a:t>
            </a:r>
            <a:r>
              <a:rPr lang="ru-RU" sz="2000" dirty="0"/>
              <a:t> </a:t>
            </a:r>
            <a:r>
              <a:rPr lang="ru-RU" sz="2000" dirty="0" err="1"/>
              <a:t>Katilim</a:t>
            </a:r>
            <a:r>
              <a:rPr lang="ru-RU" sz="2000" dirty="0"/>
              <a:t> принадлежит государственному банку </a:t>
            </a:r>
            <a:r>
              <a:rPr lang="ru-RU" sz="2000" dirty="0" err="1"/>
              <a:t>Vakibank</a:t>
            </a:r>
            <a:r>
              <a:rPr lang="ru-RU" sz="2000" dirty="0"/>
              <a:t>. </a:t>
            </a:r>
            <a:r>
              <a:rPr lang="ru-RU" sz="2000" dirty="0" err="1"/>
              <a:t>Ziraat</a:t>
            </a:r>
            <a:r>
              <a:rPr lang="ru-RU" sz="2000" dirty="0"/>
              <a:t>, крупнейший государственный кредитор, также открыл отдел исламского банкинга. </a:t>
            </a:r>
            <a:r>
              <a:rPr lang="ru-RU" sz="2000" dirty="0" err="1"/>
              <a:t>Ziraat</a:t>
            </a:r>
            <a:r>
              <a:rPr lang="ru-RU" sz="2000" dirty="0"/>
              <a:t> теперь контролируется Фондом благосостояния Турции, который после победы на выборах в июне текущего года возглавил турецкий президент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000" dirty="0"/>
              <a:t>	</a:t>
            </a:r>
            <a:r>
              <a:rPr lang="ru-RU" sz="2000" dirty="0"/>
              <a:t> Рост в промышленности замедлился в мае 2015 года, когда </a:t>
            </a:r>
            <a:r>
              <a:rPr lang="ru-RU" sz="2000" dirty="0" err="1"/>
              <a:t>Bank</a:t>
            </a:r>
            <a:r>
              <a:rPr lang="ru-RU" sz="2000" dirty="0"/>
              <a:t> </a:t>
            </a:r>
            <a:r>
              <a:rPr lang="ru-RU" sz="2000" dirty="0" err="1"/>
              <a:t>Asya</a:t>
            </a:r>
            <a:r>
              <a:rPr lang="ru-RU" sz="2000" dirty="0"/>
              <a:t>, крупнейший исламский банк Турции, был взят под контроль правительства, а затем ликвидирован на основании его связей с религиозным движением </a:t>
            </a:r>
            <a:r>
              <a:rPr lang="ru-RU" sz="2000" dirty="0" err="1"/>
              <a:t>Фетхуллаха</a:t>
            </a:r>
            <a:r>
              <a:rPr lang="ru-RU" sz="2000" dirty="0"/>
              <a:t> </a:t>
            </a:r>
            <a:r>
              <a:rPr lang="ru-RU" sz="2000" dirty="0" err="1"/>
              <a:t>Гюлена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sz="2000" dirty="0" smtClean="0"/>
              <a:t>	Среди </a:t>
            </a:r>
            <a:r>
              <a:rPr lang="ru-RU" sz="2000" dirty="0"/>
              <a:t>других </a:t>
            </a:r>
            <a:r>
              <a:rPr lang="ru-RU" sz="2000" dirty="0" smtClean="0"/>
              <a:t>«банков участия» Турции </a:t>
            </a:r>
            <a:r>
              <a:rPr lang="ru-RU" sz="2000" dirty="0"/>
              <a:t>следует отметить таких кредиторов как </a:t>
            </a:r>
            <a:r>
              <a:rPr lang="ru-RU" sz="2000" dirty="0" err="1"/>
              <a:t>Albaraka</a:t>
            </a:r>
            <a:r>
              <a:rPr lang="ru-RU" sz="2000" dirty="0"/>
              <a:t>, </a:t>
            </a:r>
            <a:r>
              <a:rPr lang="ru-RU" sz="2000" dirty="0" err="1"/>
              <a:t>Kuveyt</a:t>
            </a:r>
            <a:r>
              <a:rPr lang="ru-RU" sz="2000" dirty="0"/>
              <a:t> </a:t>
            </a:r>
            <a:r>
              <a:rPr lang="ru-RU" sz="2000" dirty="0" err="1"/>
              <a:t>Turk</a:t>
            </a:r>
            <a:r>
              <a:rPr lang="ru-RU" sz="2000" dirty="0"/>
              <a:t> и </a:t>
            </a:r>
            <a:r>
              <a:rPr lang="ru-RU" sz="2000" dirty="0" err="1"/>
              <a:t>Turkiye</a:t>
            </a:r>
            <a:r>
              <a:rPr lang="ru-RU" sz="2000" dirty="0"/>
              <a:t> </a:t>
            </a:r>
            <a:r>
              <a:rPr lang="ru-RU" sz="2000" dirty="0" err="1"/>
              <a:t>Finans</a:t>
            </a:r>
            <a:r>
              <a:rPr lang="ru-RU" sz="2000" dirty="0" smtClean="0"/>
              <a:t>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ru-RU" sz="2000" dirty="0"/>
          </a:p>
          <a:p>
            <a:pPr marL="0" indent="0" algn="just">
              <a:buClr>
                <a:srgbClr val="31B6FD"/>
              </a:buClr>
              <a:buNone/>
            </a:pPr>
            <a:r>
              <a:rPr lang="ru-RU" sz="1500" b="1" dirty="0" smtClean="0">
                <a:solidFill>
                  <a:prstClr val="black"/>
                </a:solidFill>
              </a:rPr>
              <a:t>Источник: </a:t>
            </a:r>
            <a:r>
              <a:rPr lang="ru-RU" sz="1500" dirty="0" smtClean="0">
                <a:solidFill>
                  <a:prstClr val="black"/>
                </a:solidFill>
              </a:rPr>
              <a:t>Турция </a:t>
            </a:r>
            <a:r>
              <a:rPr lang="ru-RU" sz="1500" dirty="0">
                <a:solidFill>
                  <a:prstClr val="black"/>
                </a:solidFill>
              </a:rPr>
              <a:t>намерена стать исламским финансовым центром. – </a:t>
            </a:r>
            <a:r>
              <a:rPr lang="en-US" sz="1500" dirty="0">
                <a:solidFill>
                  <a:prstClr val="black"/>
                </a:solidFill>
              </a:rPr>
              <a:t>URL:</a:t>
            </a:r>
            <a:r>
              <a:rPr lang="ru-RU" sz="1500" dirty="0">
                <a:solidFill>
                  <a:prstClr val="black"/>
                </a:solidFill>
              </a:rPr>
              <a:t> </a:t>
            </a:r>
            <a:r>
              <a:rPr lang="en-US" sz="15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1500" dirty="0" smtClean="0">
                <a:solidFill>
                  <a:prstClr val="black"/>
                </a:solidFill>
                <a:hlinkClick r:id="rId2"/>
              </a:rPr>
              <a:t>mk-turkey.ru/economics/2018/10/31/ar-turciya-namerena-stat-islamsk.html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51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katilimdunyasi.com/wp-content/uploads/2015/10/kat%C4%B1l%C4%B1m-bankalar%C4%B1-log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956885"/>
            <a:ext cx="75057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7</a:t>
            </a:fld>
            <a:endParaRPr lang="ru-RU"/>
          </a:p>
        </p:txBody>
      </p:sp>
      <p:sp>
        <p:nvSpPr>
          <p:cNvPr id="9" name="AutoShape 10" descr="http://onurozkurt.com/assets/gallery/portfolio108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http://onurozkurt.com/assets/gallery/portfolio108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588733"/>
            <a:ext cx="2961444" cy="1368152"/>
          </a:xfrm>
          <a:prstGeom prst="rect">
            <a:avLst/>
          </a:prstGeom>
        </p:spPr>
      </p:pic>
      <p:pic>
        <p:nvPicPr>
          <p:cNvPr id="12" name="Рисунок 11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12" y="684249"/>
            <a:ext cx="3665538" cy="1265030"/>
          </a:xfrm>
          <a:prstGeom prst="rect">
            <a:avLst/>
          </a:prstGeom>
        </p:spPr>
      </p:pic>
      <p:sp>
        <p:nvSpPr>
          <p:cNvPr id="14" name="Знак запрета 13"/>
          <p:cNvSpPr/>
          <p:nvPr/>
        </p:nvSpPr>
        <p:spPr>
          <a:xfrm>
            <a:off x="5531768" y="2246252"/>
            <a:ext cx="2088232" cy="1800200"/>
          </a:xfrm>
          <a:prstGeom prst="noSmoking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13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/>
              <a:t>The Participation Banks Association of Turkey (TKBB)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/>
              <a:t>В </a:t>
            </a:r>
            <a:r>
              <a:rPr lang="ru-RU" dirty="0"/>
              <a:t>Турции в </a:t>
            </a:r>
            <a:r>
              <a:rPr lang="ru-RU" dirty="0" smtClean="0"/>
              <a:t>2002 году была создана</a:t>
            </a:r>
          </a:p>
          <a:p>
            <a:pPr marL="0" indent="0" algn="just">
              <a:buNone/>
            </a:pPr>
            <a:r>
              <a:rPr lang="ru-RU" smtClean="0"/>
              <a:t>Ассоциация </a:t>
            </a:r>
            <a:r>
              <a:rPr lang="ru-RU" smtClean="0"/>
              <a:t>банков </a:t>
            </a:r>
            <a:r>
              <a:rPr lang="ru-RU" dirty="0" smtClean="0"/>
              <a:t>участия Турции.</a:t>
            </a:r>
          </a:p>
          <a:p>
            <a:pPr marL="0" indent="0" algn="just">
              <a:buNone/>
            </a:pPr>
            <a:r>
              <a:rPr lang="ru-RU" dirty="0" smtClean="0"/>
              <a:t>	Пока не приходится говорить о заметных результатах её деятельности в сфере повышения финансовой грамотности населения Турции, их осведомленности об исламских финансах</a:t>
            </a:r>
            <a:r>
              <a:rPr lang="ru-RU" dirty="0" smtClean="0"/>
              <a:t>. Но вместе с тем, Ассоциация </a:t>
            </a:r>
            <a:r>
              <a:rPr lang="ru-RU" dirty="0"/>
              <a:t>на регулярной </a:t>
            </a:r>
            <a:r>
              <a:rPr lang="ru-RU" dirty="0" smtClean="0"/>
              <a:t>основе</a:t>
            </a:r>
            <a:r>
              <a:rPr lang="ru-RU" dirty="0"/>
              <a:t> </a:t>
            </a:r>
            <a:r>
              <a:rPr lang="ru-RU" dirty="0" smtClean="0"/>
              <a:t>публикует результаты исследований.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Так, </a:t>
            </a:r>
            <a:r>
              <a:rPr lang="ru-RU" dirty="0"/>
              <a:t>на их официальном </a:t>
            </a:r>
            <a:r>
              <a:rPr lang="ru-RU" dirty="0" smtClean="0"/>
              <a:t>сайте представлено большое количество публикаций, в </a:t>
            </a:r>
            <a:r>
              <a:rPr lang="ru-RU" dirty="0" err="1" smtClean="0"/>
              <a:t>т.ч</a:t>
            </a:r>
            <a:r>
              <a:rPr lang="ru-RU" dirty="0" smtClean="0"/>
              <a:t>. последний отчетный доклад данной Ассоциации за 2017 год.</a:t>
            </a:r>
          </a:p>
          <a:p>
            <a:pPr marL="0" indent="0" algn="just">
              <a:buNone/>
            </a:pPr>
            <a:r>
              <a:rPr lang="ru-RU" dirty="0" smtClean="0"/>
              <a:t>	Согласно данным, представленным в данном отчете, можно говорить о следующем характере динамики ключевых показателей по «банкам участия».</a:t>
            </a: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sz="1500" b="1" dirty="0" smtClean="0">
                <a:solidFill>
                  <a:prstClr val="black"/>
                </a:solidFill>
              </a:rPr>
              <a:t>Источник: </a:t>
            </a:r>
            <a:r>
              <a:rPr lang="en-US" sz="1500" dirty="0" smtClean="0">
                <a:solidFill>
                  <a:prstClr val="black"/>
                </a:solidFill>
              </a:rPr>
              <a:t>Participation </a:t>
            </a:r>
            <a:r>
              <a:rPr lang="en-US" sz="1500" dirty="0">
                <a:solidFill>
                  <a:prstClr val="black"/>
                </a:solidFill>
              </a:rPr>
              <a:t>Banks </a:t>
            </a:r>
            <a:r>
              <a:rPr lang="ru-RU" sz="1500" dirty="0" smtClean="0">
                <a:solidFill>
                  <a:prstClr val="black"/>
                </a:solidFill>
              </a:rPr>
              <a:t>2017. </a:t>
            </a:r>
            <a:r>
              <a:rPr lang="ru-RU" sz="1500" dirty="0">
                <a:solidFill>
                  <a:prstClr val="black"/>
                </a:solidFill>
              </a:rPr>
              <a:t>– </a:t>
            </a:r>
            <a:r>
              <a:rPr lang="en-US" sz="1500" dirty="0">
                <a:solidFill>
                  <a:prstClr val="black"/>
                </a:solidFill>
              </a:rPr>
              <a:t>URL:</a:t>
            </a:r>
            <a:r>
              <a:rPr lang="ru-RU" sz="1500" dirty="0">
                <a:solidFill>
                  <a:prstClr val="black"/>
                </a:solidFill>
              </a:rPr>
              <a:t> </a:t>
            </a:r>
            <a:r>
              <a:rPr lang="en-US" sz="15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1500" dirty="0" smtClean="0">
                <a:solidFill>
                  <a:prstClr val="black"/>
                </a:solidFill>
                <a:hlinkClick r:id="rId2"/>
              </a:rPr>
              <a:t>www.tkbb.org.tr/Documents/Yonetmelikler/Participation-Banks-2017-Sector-Report_ING.pdf</a:t>
            </a: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54" name="Picture 6" descr="TÃ¼rkiye KatÄ±lÄ±m BankalarÄ± BirliÄ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412" y="1338452"/>
            <a:ext cx="1781175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103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Динамика активов «банков участия» и их доли в банковском </a:t>
            </a:r>
            <a:r>
              <a:rPr lang="ru-RU" sz="2400" b="1" dirty="0"/>
              <a:t>секторе </a:t>
            </a:r>
            <a:r>
              <a:rPr lang="ru-RU" sz="2400" b="1" dirty="0" smtClean="0"/>
              <a:t>Турции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9</a:t>
            </a:fld>
            <a:endParaRPr lang="ru-RU"/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07" y="1709928"/>
            <a:ext cx="5743986" cy="481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7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Динамика объемов привлеченных средств «банков участия» и их доли в банковском </a:t>
            </a:r>
            <a:r>
              <a:rPr lang="ru-RU" sz="2400" b="1" dirty="0"/>
              <a:t>секторе </a:t>
            </a:r>
            <a:r>
              <a:rPr lang="ru-RU" sz="2400" b="1" dirty="0" smtClean="0"/>
              <a:t>Турции</a:t>
            </a:r>
            <a:endParaRPr lang="ru-RU" sz="2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10</a:t>
            </a:fld>
            <a:endParaRPr lang="ru-RU"/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180" y="1709928"/>
            <a:ext cx="6009639" cy="48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43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12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Выводы:</a:t>
            </a:r>
          </a:p>
          <a:p>
            <a:pPr marL="0" indent="442913">
              <a:buNone/>
            </a:pPr>
            <a:endParaRPr lang="ru-RU" sz="1800" dirty="0" smtClean="0"/>
          </a:p>
          <a:p>
            <a:pPr marL="0" indent="442913">
              <a:buNone/>
            </a:pPr>
            <a:r>
              <a:rPr lang="ru-RU" sz="1800" dirty="0" err="1" smtClean="0"/>
              <a:t>Katılım</a:t>
            </a:r>
            <a:r>
              <a:rPr lang="ru-RU" sz="1800" dirty="0" smtClean="0"/>
              <a:t> </a:t>
            </a:r>
            <a:r>
              <a:rPr lang="ru-RU" sz="1800" dirty="0" err="1"/>
              <a:t>bankaları</a:t>
            </a:r>
            <a:r>
              <a:rPr lang="ru-RU" sz="1800" dirty="0"/>
              <a:t> - банки участия (</a:t>
            </a:r>
            <a:r>
              <a:rPr lang="ru-RU" sz="1800" dirty="0" smtClean="0"/>
              <a:t>партнёрские банки), которые получили широкую известность как исламские </a:t>
            </a:r>
            <a:r>
              <a:rPr lang="ru-RU" sz="1800" dirty="0"/>
              <a:t>финансовые институты (банки</a:t>
            </a:r>
            <a:r>
              <a:rPr lang="ru-RU" sz="1800" dirty="0" smtClean="0"/>
              <a:t>).</a:t>
            </a:r>
          </a:p>
          <a:p>
            <a:pPr marL="0" indent="442913">
              <a:buNone/>
            </a:pPr>
            <a:r>
              <a:rPr lang="ru-RU" sz="1800" dirty="0" smtClean="0"/>
              <a:t>История развития подобных институтов в Турции </a:t>
            </a:r>
            <a:r>
              <a:rPr lang="ru-RU" sz="1800" dirty="0"/>
              <a:t>насчитывает 33 </a:t>
            </a:r>
            <a:r>
              <a:rPr lang="ru-RU" sz="1800" dirty="0" smtClean="0"/>
              <a:t>года.</a:t>
            </a:r>
          </a:p>
          <a:p>
            <a:pPr marL="0" indent="442913">
              <a:buNone/>
            </a:pPr>
            <a:r>
              <a:rPr lang="ru-RU" sz="1800" dirty="0" smtClean="0"/>
              <a:t>Есть </a:t>
            </a:r>
            <a:r>
              <a:rPr lang="ru-RU" sz="1800" dirty="0"/>
              <a:t>иностранные банки и полностью государственные.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Один банк фактически прекратил деятельность после </a:t>
            </a:r>
            <a:r>
              <a:rPr lang="ru-RU" sz="1800" dirty="0" smtClean="0"/>
              <a:t>переворота.</a:t>
            </a:r>
          </a:p>
          <a:p>
            <a:pPr marL="0" indent="442913">
              <a:buNone/>
            </a:pPr>
            <a:r>
              <a:rPr lang="ru-RU" sz="1800" dirty="0" smtClean="0"/>
              <a:t>Есть </a:t>
            </a:r>
            <a:r>
              <a:rPr lang="ru-RU" sz="1800" dirty="0"/>
              <a:t>ассоциация </a:t>
            </a:r>
            <a:r>
              <a:rPr lang="ru-RU" sz="1800" dirty="0" smtClean="0"/>
              <a:t>банков участия, но её деятельность на данный момент не столь заметна.</a:t>
            </a:r>
          </a:p>
          <a:p>
            <a:pPr marL="0" indent="442913">
              <a:buNone/>
            </a:pPr>
            <a:r>
              <a:rPr lang="ru-RU" sz="1800" dirty="0" smtClean="0"/>
              <a:t>Долгое </a:t>
            </a:r>
            <a:r>
              <a:rPr lang="ru-RU" sz="1800" dirty="0"/>
              <a:t>время эти банки работали по </a:t>
            </a:r>
            <a:r>
              <a:rPr lang="ru-RU" sz="1800" dirty="0" smtClean="0"/>
              <a:t>принципам ислама, </a:t>
            </a:r>
            <a:r>
              <a:rPr lang="ru-RU" sz="1800" dirty="0"/>
              <a:t>но </a:t>
            </a:r>
            <a:r>
              <a:rPr lang="ru-RU" sz="1800" dirty="0" smtClean="0"/>
              <a:t>формальных законов, необходимых для осуществления данной деятельности, </a:t>
            </a:r>
            <a:r>
              <a:rPr lang="ru-RU" sz="1800" dirty="0"/>
              <a:t>не </a:t>
            </a:r>
            <a:r>
              <a:rPr lang="ru-RU" sz="1800" dirty="0" smtClean="0"/>
              <a:t>было.</a:t>
            </a:r>
          </a:p>
          <a:p>
            <a:pPr marL="0" indent="442913">
              <a:buNone/>
            </a:pPr>
            <a:r>
              <a:rPr lang="ru-RU" sz="1800" dirty="0" smtClean="0"/>
              <a:t>Фактически, </a:t>
            </a:r>
            <a:r>
              <a:rPr lang="ru-RU" sz="1800" dirty="0"/>
              <a:t>государство создало для банков особый благоприятный режим, </a:t>
            </a:r>
            <a:r>
              <a:rPr lang="ru-RU" sz="1800" dirty="0" smtClean="0"/>
              <a:t>а с </a:t>
            </a:r>
            <a:r>
              <a:rPr lang="ru-RU" sz="1800" dirty="0"/>
              <a:t>юридической стороны это никак не было </a:t>
            </a:r>
            <a:r>
              <a:rPr lang="ru-RU" sz="1800" dirty="0" smtClean="0"/>
              <a:t>оформлено.</a:t>
            </a:r>
          </a:p>
          <a:p>
            <a:pPr marL="0" indent="442913">
              <a:buNone/>
            </a:pPr>
            <a:r>
              <a:rPr lang="ru-RU" sz="1800" dirty="0" smtClean="0"/>
              <a:t>В </a:t>
            </a:r>
            <a:r>
              <a:rPr lang="ru-RU" sz="1800" dirty="0"/>
              <a:t>настоящий момент </a:t>
            </a:r>
            <a:r>
              <a:rPr lang="ru-RU" sz="1800" dirty="0"/>
              <a:t>банки участия </a:t>
            </a:r>
            <a:r>
              <a:rPr lang="ru-RU" sz="1800" dirty="0" smtClean="0"/>
              <a:t>занимают </a:t>
            </a:r>
            <a:r>
              <a:rPr lang="ru-RU" sz="1800" dirty="0"/>
              <a:t>5% банковского рынка Турции. Прогноз </a:t>
            </a:r>
            <a:r>
              <a:rPr lang="ru-RU" sz="1800" dirty="0" smtClean="0"/>
              <a:t>– 15 % </a:t>
            </a:r>
            <a:r>
              <a:rPr lang="ru-RU" sz="1800" dirty="0"/>
              <a:t>до </a:t>
            </a:r>
            <a:r>
              <a:rPr lang="ru-RU" sz="1800" dirty="0" smtClean="0"/>
              <a:t>2025 </a:t>
            </a:r>
            <a:r>
              <a:rPr lang="ru-RU" sz="1800" dirty="0"/>
              <a:t>года.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367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12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Выводы:</a:t>
            </a:r>
          </a:p>
          <a:p>
            <a:pPr marL="0" indent="442913">
              <a:buNone/>
            </a:pPr>
            <a:endParaRPr lang="ru-RU" sz="1800" dirty="0" smtClean="0"/>
          </a:p>
          <a:p>
            <a:pPr marL="0" indent="442913">
              <a:buNone/>
            </a:pPr>
            <a:r>
              <a:rPr lang="ru-RU" sz="1800" dirty="0" smtClean="0"/>
              <a:t>Эти </a:t>
            </a:r>
            <a:r>
              <a:rPr lang="ru-RU" sz="1800" dirty="0"/>
              <a:t>банки активно развиваются, набирают сотрудников, увеличивают филиальную сеть, занимают офисы закрывающихся традиционных банков (очень много офисов традиционных банков </a:t>
            </a:r>
            <a:r>
              <a:rPr lang="ru-RU" sz="1800" dirty="0" smtClean="0"/>
              <a:t>оптимизируют – закрывают).</a:t>
            </a:r>
          </a:p>
          <a:p>
            <a:pPr marL="0" indent="442913">
              <a:buNone/>
            </a:pPr>
            <a:r>
              <a:rPr lang="ru-RU" sz="1800" dirty="0" smtClean="0"/>
              <a:t>У большинства населения Турции преобладает </a:t>
            </a:r>
            <a:r>
              <a:rPr lang="ru-RU" sz="1800" dirty="0"/>
              <a:t>мнение, что исламская направленность </a:t>
            </a:r>
            <a:r>
              <a:rPr lang="ru-RU" sz="1800" dirty="0" smtClean="0"/>
              <a:t>в деятельности </a:t>
            </a:r>
            <a:r>
              <a:rPr lang="ru-RU" sz="1800" dirty="0"/>
              <a:t>этих банков </a:t>
            </a:r>
            <a:r>
              <a:rPr lang="ru-RU" sz="1800" dirty="0" smtClean="0"/>
              <a:t>– ширма</a:t>
            </a:r>
            <a:r>
              <a:rPr lang="ru-RU" sz="1800" dirty="0"/>
              <a:t>, которой они прикрываются, </a:t>
            </a:r>
            <a:r>
              <a:rPr lang="ru-RU" sz="1800" dirty="0" smtClean="0"/>
              <a:t>а фактически </a:t>
            </a:r>
            <a:r>
              <a:rPr lang="ru-RU" sz="1800" dirty="0"/>
              <a:t>это </a:t>
            </a:r>
            <a:r>
              <a:rPr lang="ru-RU" sz="1800" dirty="0" smtClean="0"/>
              <a:t>«завуалированные» </a:t>
            </a:r>
            <a:r>
              <a:rPr lang="ru-RU" sz="1800" dirty="0"/>
              <a:t>традиционные </a:t>
            </a:r>
            <a:r>
              <a:rPr lang="ru-RU" sz="1800" dirty="0" smtClean="0"/>
              <a:t>финансы.</a:t>
            </a:r>
          </a:p>
          <a:p>
            <a:pPr marL="0" indent="442913">
              <a:buNone/>
            </a:pPr>
            <a:r>
              <a:rPr lang="ru-RU" sz="1800" dirty="0" smtClean="0"/>
              <a:t>К </a:t>
            </a:r>
            <a:r>
              <a:rPr lang="ru-RU" sz="1800" dirty="0"/>
              <a:t>сожалению</a:t>
            </a:r>
            <a:r>
              <a:rPr lang="ru-RU" sz="1800" dirty="0" smtClean="0"/>
              <a:t>, это мнение накладывается на общий низкий уровень финансовой грамотности ввиду </a:t>
            </a:r>
            <a:r>
              <a:rPr lang="ru-RU" sz="1800" dirty="0"/>
              <a:t>сложившихся стереотипов, отсутствия знаний в области </a:t>
            </a:r>
            <a:r>
              <a:rPr lang="ru-RU" sz="1800" dirty="0" smtClean="0"/>
              <a:t>исламских финансов</a:t>
            </a:r>
            <a:r>
              <a:rPr lang="ru-RU" sz="1800" dirty="0"/>
              <a:t>, низкого уровня доверия к банковской </a:t>
            </a:r>
            <a:r>
              <a:rPr lang="ru-RU" sz="1800" dirty="0" smtClean="0"/>
              <a:t>системе.</a:t>
            </a:r>
          </a:p>
          <a:p>
            <a:pPr marL="0" indent="442913">
              <a:buNone/>
            </a:pPr>
            <a:r>
              <a:rPr lang="ru-RU" sz="1800" dirty="0" smtClean="0"/>
              <a:t>Формально банки участия строго </a:t>
            </a:r>
            <a:r>
              <a:rPr lang="ru-RU" sz="1800" dirty="0"/>
              <a:t>придерживаются установленных правил. В банках реализована двойная система шариатского контроля </a:t>
            </a:r>
            <a:r>
              <a:rPr lang="ru-RU" sz="1800" dirty="0" smtClean="0"/>
              <a:t>– внутренний </a:t>
            </a:r>
            <a:r>
              <a:rPr lang="ru-RU" sz="1800" dirty="0"/>
              <a:t>и внешний. </a:t>
            </a:r>
            <a:endParaRPr lang="ru-RU" sz="1800" dirty="0" smtClean="0"/>
          </a:p>
          <a:p>
            <a:pPr marL="0" indent="442913">
              <a:buNone/>
            </a:pPr>
            <a:r>
              <a:rPr lang="ru-RU" sz="1800" dirty="0" smtClean="0"/>
              <a:t>Кроме </a:t>
            </a:r>
            <a:r>
              <a:rPr lang="ru-RU" sz="1800" dirty="0"/>
              <a:t>обычных банковских услуг, не противоречащих Исламу (РКО, </a:t>
            </a:r>
            <a:r>
              <a:rPr lang="ru-RU" sz="1800" dirty="0" smtClean="0"/>
              <a:t>валютно-обменные </a:t>
            </a:r>
            <a:r>
              <a:rPr lang="ru-RU" sz="1800" dirty="0"/>
              <a:t>операции, переводы, банковские ячейки и </a:t>
            </a:r>
            <a:r>
              <a:rPr lang="ru-RU" sz="1800" dirty="0" smtClean="0"/>
              <a:t>т.д.), они предлагают </a:t>
            </a:r>
            <a:r>
              <a:rPr lang="ru-RU" sz="1800" dirty="0"/>
              <a:t>клиентам специальные услуги и финансовые инструменты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356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12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Выводы:</a:t>
            </a:r>
          </a:p>
          <a:p>
            <a:pPr marL="0" indent="442913">
              <a:buNone/>
            </a:pPr>
            <a:endParaRPr lang="ru-RU" sz="1800" dirty="0" smtClean="0"/>
          </a:p>
          <a:p>
            <a:pPr marL="0" indent="442913" algn="just">
              <a:buNone/>
            </a:pPr>
            <a:r>
              <a:rPr lang="ru-RU" sz="1800" dirty="0"/>
              <a:t>Продуктовая линейка исламских </a:t>
            </a:r>
            <a:r>
              <a:rPr lang="ru-RU" sz="1800" dirty="0" smtClean="0"/>
              <a:t>финансовых инструментов </a:t>
            </a:r>
            <a:r>
              <a:rPr lang="ru-RU" sz="1800" dirty="0"/>
              <a:t>достаточно </a:t>
            </a:r>
            <a:r>
              <a:rPr lang="ru-RU" sz="1800" dirty="0" smtClean="0"/>
              <a:t>широка.</a:t>
            </a:r>
          </a:p>
          <a:p>
            <a:pPr marL="0" indent="442913" algn="just">
              <a:buNone/>
            </a:pPr>
            <a:r>
              <a:rPr lang="ru-RU" sz="1800" dirty="0" smtClean="0"/>
              <a:t>Для физических лиц предусмотрены: </a:t>
            </a:r>
            <a:r>
              <a:rPr lang="ru-RU" sz="1800" dirty="0"/>
              <a:t>сберегательные, инвестиционные вклады, покупка драгметаллов (слитки), </a:t>
            </a:r>
            <a:r>
              <a:rPr lang="ru-RU" sz="1800" dirty="0" err="1"/>
              <a:t>авторассрочка</a:t>
            </a:r>
            <a:r>
              <a:rPr lang="ru-RU" sz="1800" dirty="0"/>
              <a:t>, </a:t>
            </a:r>
            <a:r>
              <a:rPr lang="ru-RU" sz="1800" dirty="0" smtClean="0"/>
              <a:t>ипотека.</a:t>
            </a:r>
          </a:p>
          <a:p>
            <a:pPr marL="0" indent="442913" algn="just">
              <a:buNone/>
            </a:pPr>
            <a:r>
              <a:rPr lang="ru-RU" sz="1800" dirty="0" smtClean="0"/>
              <a:t>Для </a:t>
            </a:r>
            <a:r>
              <a:rPr lang="ru-RU" sz="1800" dirty="0"/>
              <a:t>бизнеса: инвестиционные вклады</a:t>
            </a:r>
            <a:r>
              <a:rPr lang="ru-RU" sz="1800" dirty="0" smtClean="0"/>
              <a:t>, </a:t>
            </a:r>
            <a:r>
              <a:rPr lang="ru-RU" sz="1800" dirty="0"/>
              <a:t>финансирование основных средств через торговое </a:t>
            </a:r>
            <a:r>
              <a:rPr lang="ru-RU" sz="1800" dirty="0" smtClean="0"/>
              <a:t>финансирование, </a:t>
            </a:r>
            <a:r>
              <a:rPr lang="ru-RU" sz="1800" dirty="0"/>
              <a:t>лизинг. Отдельно есть </a:t>
            </a:r>
            <a:r>
              <a:rPr lang="ru-RU" sz="1800" dirty="0" smtClean="0"/>
              <a:t>инструменты </a:t>
            </a:r>
            <a:r>
              <a:rPr lang="ru-RU" sz="1800" dirty="0" err="1"/>
              <a:t>мушарака</a:t>
            </a:r>
            <a:r>
              <a:rPr lang="ru-RU" sz="1800" dirty="0"/>
              <a:t>, </a:t>
            </a:r>
            <a:r>
              <a:rPr lang="ru-RU" sz="1800" dirty="0" err="1"/>
              <a:t>мудараба</a:t>
            </a:r>
            <a:r>
              <a:rPr lang="ru-RU" sz="1800" dirty="0" smtClean="0"/>
              <a:t>.</a:t>
            </a:r>
          </a:p>
          <a:p>
            <a:pPr marL="0" indent="442913" algn="just">
              <a:buNone/>
            </a:pPr>
            <a:r>
              <a:rPr lang="ru-RU" sz="1800" dirty="0" smtClean="0"/>
              <a:t>Вместе с тем, в Турции</a:t>
            </a:r>
            <a:r>
              <a:rPr lang="ru-RU" sz="1800" dirty="0"/>
              <a:t>, кроме </a:t>
            </a:r>
            <a:r>
              <a:rPr lang="ru-RU" sz="1800" dirty="0" smtClean="0"/>
              <a:t>банков участия, есть </a:t>
            </a:r>
            <a:r>
              <a:rPr lang="ru-RU" sz="1800" dirty="0"/>
              <a:t>страховые компании и пенсионные фонды, действующие на мусульманских принципах. В офисах банков можно получить эти </a:t>
            </a:r>
            <a:r>
              <a:rPr lang="ru-RU" sz="1800" dirty="0" smtClean="0"/>
              <a:t>услуги (офисы-финансовые супермаркеты).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39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906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B0C58-A3B2-458E-B6E5-6B8F5602935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228184" y="6021288"/>
            <a:ext cx="2664296" cy="5284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(с)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Абдуллин А.Б.,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(с) БашГУ, 2018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076" name="Picture 4" descr="Картинки по запросу памятник салавату юлаев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1439572"/>
            <a:ext cx="6264696" cy="4174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62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1155</TotalTime>
  <Words>526</Words>
  <Application>Microsoft Office PowerPoint</Application>
  <PresentationFormat>Экран (4:3)</PresentationFormat>
  <Paragraphs>103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Ясность</vt:lpstr>
      <vt:lpstr>SECTION REPORT СЕКЦИОННЫЙ ДОКЛАД</vt:lpstr>
      <vt:lpstr>Банк участия (participation bank) </vt:lpstr>
      <vt:lpstr>Турция и Всемирный банк</vt:lpstr>
      <vt:lpstr>Турция и Исламский банк развития</vt:lpstr>
      <vt:lpstr>Турция: сначала исламский финансовый центр, затем глобальный хаб</vt:lpstr>
      <vt:lpstr>Турция: сначала исламский финансовый центр, затем глобальный хаб</vt:lpstr>
      <vt:lpstr>Презентация PowerPoint</vt:lpstr>
      <vt:lpstr>The Participation Banks Association of Turkey (TKBB)</vt:lpstr>
      <vt:lpstr>Динамика активов «банков участия» и их доли в банковском секторе Турции</vt:lpstr>
      <vt:lpstr>Динамика объемов привлеченных средств «банков участия» и их доли в банковском секторе Турции</vt:lpstr>
      <vt:lpstr> </vt:lpstr>
      <vt:lpstr> </vt:lpstr>
      <vt:lpstr> </vt:lpstr>
      <vt:lpstr>Спасибо за внимание!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исламских финансов</dc:title>
  <dc:creator>Nail Ishmukhametov</dc:creator>
  <cp:lastModifiedBy>Наиль С.</cp:lastModifiedBy>
  <cp:revision>99</cp:revision>
  <dcterms:created xsi:type="dcterms:W3CDTF">2015-10-23T21:06:20Z</dcterms:created>
  <dcterms:modified xsi:type="dcterms:W3CDTF">2018-10-31T21:24:33Z</dcterms:modified>
</cp:coreProperties>
</file>